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6" r:id="rId3"/>
    <p:sldId id="377" r:id="rId4"/>
    <p:sldId id="387" r:id="rId5"/>
    <p:sldId id="388" r:id="rId6"/>
    <p:sldId id="389" r:id="rId7"/>
    <p:sldId id="390" r:id="rId8"/>
    <p:sldId id="378" r:id="rId9"/>
    <p:sldId id="380" r:id="rId10"/>
    <p:sldId id="381" r:id="rId11"/>
    <p:sldId id="382" r:id="rId12"/>
    <p:sldId id="385" r:id="rId13"/>
    <p:sldId id="383" r:id="rId14"/>
    <p:sldId id="384" r:id="rId15"/>
    <p:sldId id="391" r:id="rId16"/>
    <p:sldId id="38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64"/>
            <p14:sldId id="266"/>
            <p14:sldId id="377"/>
            <p14:sldId id="387"/>
            <p14:sldId id="388"/>
            <p14:sldId id="389"/>
            <p14:sldId id="390"/>
            <p14:sldId id="378"/>
            <p14:sldId id="380"/>
            <p14:sldId id="381"/>
            <p14:sldId id="382"/>
            <p14:sldId id="385"/>
            <p14:sldId id="383"/>
            <p14:sldId id="384"/>
            <p14:sldId id="391"/>
            <p14:sldId id="386"/>
            <p14:sldId id="280"/>
          </p14:sldIdLst>
        </p14:section>
        <p14:section name="Content Layouts" id="{55C5DDA5-7B87-406B-863F-58EF2417E260}">
          <p14:sldIdLst/>
        </p14:section>
        <p14:section name="Multiple Photos_R" id="{FFE158D1-4978-4F29-94E3-B7DDE5E48189}">
          <p14:sldIdLst/>
        </p14:section>
        <p14:section name="Multiple Photos_L" id="{FC5D3244-8FC6-46F9-AA4E-5D2AD77CE454}">
          <p14:sldIdLst/>
        </p14:section>
        <p14:section name="Big Stats, Quotes, Infographics" id="{204ACDBF-DDDD-4AC8-8E87-CE376B46105A}">
          <p14:sldIdLst/>
        </p14:section>
        <p14:section name="Photo grids" id="{BD50BE43-C05D-46DE-B7FA-890A3B81C15F}">
          <p14:sldIdLst/>
        </p14:section>
        <p14:section name="Photo grids + bar" id="{6B8EF9F3-2E48-4F29-B7A4-88F08F3EE6C3}">
          <p14:sldIdLst/>
        </p14:section>
        <p14:section name="Toolkit Copy/Paste Elements" id="{1314A65E-B4B9-4E8C-B473-C1A4B8B1FC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E80"/>
    <a:srgbClr val="DCDCDC"/>
    <a:srgbClr val="58595B"/>
    <a:srgbClr val="000000"/>
    <a:srgbClr val="FFFFFF"/>
    <a:srgbClr val="A6A6A6"/>
    <a:srgbClr val="FF8200"/>
    <a:srgbClr val="8D2048"/>
    <a:srgbClr val="006C93"/>
    <a:srgbClr val="E65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7520" autoAdjust="0"/>
  </p:normalViewPr>
  <p:slideViewPr>
    <p:cSldViewPr snapToGrid="0" showGuides="1">
      <p:cViewPr varScale="1">
        <p:scale>
          <a:sx n="110" d="100"/>
          <a:sy n="110" d="100"/>
        </p:scale>
        <p:origin x="7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062"/>
    </p:cViewPr>
  </p:sorterViewPr>
  <p:notesViewPr>
    <p:cSldViewPr snapToGrid="0" showGuides="1">
      <p:cViewPr varScale="1">
        <p:scale>
          <a:sx n="127" d="100"/>
          <a:sy n="127" d="100"/>
        </p:scale>
        <p:origin x="490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Scroll</a:t>
            </a:r>
            <a:r>
              <a:rPr lang="en-US" baseline="0" dirty="0"/>
              <a:t> Price 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20</c:v>
                </c:pt>
                <c:pt idx="1">
                  <c:v>21</c:v>
                </c:pt>
                <c:pt idx="2">
                  <c:v>20</c:v>
                </c:pt>
                <c:pt idx="3">
                  <c:v>21</c:v>
                </c:pt>
                <c:pt idx="4">
                  <c:v>19</c:v>
                </c:pt>
                <c:pt idx="5">
                  <c:v>18</c:v>
                </c:pt>
                <c:pt idx="6">
                  <c:v>19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19</c:v>
                </c:pt>
                <c:pt idx="11">
                  <c:v>20</c:v>
                </c:pt>
                <c:pt idx="12">
                  <c:v>19</c:v>
                </c:pt>
                <c:pt idx="13">
                  <c:v>20</c:v>
                </c:pt>
                <c:pt idx="14">
                  <c:v>17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Scroll</a:t>
            </a:r>
            <a:r>
              <a:rPr lang="en-US" baseline="0" dirty="0"/>
              <a:t> Price 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20</c:v>
                </c:pt>
                <c:pt idx="1">
                  <c:v>21</c:v>
                </c:pt>
                <c:pt idx="2">
                  <c:v>20</c:v>
                </c:pt>
                <c:pt idx="3">
                  <c:v>21</c:v>
                </c:pt>
                <c:pt idx="4">
                  <c:v>19</c:v>
                </c:pt>
                <c:pt idx="5">
                  <c:v>18</c:v>
                </c:pt>
                <c:pt idx="6">
                  <c:v>19</c:v>
                </c:pt>
                <c:pt idx="7">
                  <c:v>23</c:v>
                </c:pt>
                <c:pt idx="8">
                  <c:v>21</c:v>
                </c:pt>
                <c:pt idx="9">
                  <c:v>22</c:v>
                </c:pt>
                <c:pt idx="10">
                  <c:v>19</c:v>
                </c:pt>
                <c:pt idx="11">
                  <c:v>20</c:v>
                </c:pt>
                <c:pt idx="12">
                  <c:v>19</c:v>
                </c:pt>
                <c:pt idx="13">
                  <c:v>20</c:v>
                </c:pt>
                <c:pt idx="14">
                  <c:v>17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Prices Rise Slowly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12</c:v>
                </c:pt>
                <c:pt idx="1">
                  <c:v>11</c:v>
                </c:pt>
                <c:pt idx="2">
                  <c:v>12</c:v>
                </c:pt>
                <c:pt idx="3">
                  <c:v>11.5</c:v>
                </c:pt>
                <c:pt idx="4">
                  <c:v>12.1</c:v>
                </c:pt>
                <c:pt idx="5">
                  <c:v>12.6</c:v>
                </c:pt>
                <c:pt idx="6">
                  <c:v>14</c:v>
                </c:pt>
                <c:pt idx="7">
                  <c:v>14</c:v>
                </c:pt>
                <c:pt idx="8">
                  <c:v>16</c:v>
                </c:pt>
                <c:pt idx="9">
                  <c:v>17</c:v>
                </c:pt>
                <c:pt idx="10">
                  <c:v>19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19</c:v>
                </c:pt>
                <c:pt idx="16">
                  <c:v>21</c:v>
                </c:pt>
                <c:pt idx="17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AF-4823-A3A5-D4FBE6E726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/>
                </a:solidFill>
              </a:rPr>
              <a:t>Prices Rise Sharply, then</a:t>
            </a:r>
            <a:r>
              <a:rPr lang="en-US" baseline="0" dirty="0">
                <a:solidFill>
                  <a:schemeClr val="tx2"/>
                </a:solidFill>
              </a:rPr>
              <a:t> Fall</a:t>
            </a:r>
            <a:endParaRPr lang="en-US" dirty="0">
              <a:solidFill>
                <a:schemeClr val="tx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101413387414839E-2"/>
          <c:y val="0.16754204567639849"/>
          <c:w val="0.88509066966825634"/>
          <c:h val="0.775326758671496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12</c:v>
                </c:pt>
                <c:pt idx="1">
                  <c:v>11</c:v>
                </c:pt>
                <c:pt idx="2">
                  <c:v>12</c:v>
                </c:pt>
                <c:pt idx="3">
                  <c:v>20</c:v>
                </c:pt>
                <c:pt idx="4">
                  <c:v>18</c:v>
                </c:pt>
                <c:pt idx="5">
                  <c:v>17</c:v>
                </c:pt>
                <c:pt idx="6">
                  <c:v>16</c:v>
                </c:pt>
                <c:pt idx="7">
                  <c:v>16</c:v>
                </c:pt>
                <c:pt idx="8">
                  <c:v>15</c:v>
                </c:pt>
                <c:pt idx="9">
                  <c:v>14</c:v>
                </c:pt>
                <c:pt idx="10">
                  <c:v>14</c:v>
                </c:pt>
                <c:pt idx="11">
                  <c:v>12</c:v>
                </c:pt>
                <c:pt idx="12">
                  <c:v>11</c:v>
                </c:pt>
                <c:pt idx="13">
                  <c:v>12</c:v>
                </c:pt>
                <c:pt idx="14">
                  <c:v>11</c:v>
                </c:pt>
                <c:pt idx="15">
                  <c:v>11.5</c:v>
                </c:pt>
                <c:pt idx="16">
                  <c:v>12.5</c:v>
                </c:pt>
                <c:pt idx="17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AA-4CFB-9B10-EC137F37F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4919512"/>
        <c:axId val="434914920"/>
      </c:lineChart>
      <c:catAx>
        <c:axId val="434919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4914920"/>
        <c:crosses val="autoZero"/>
        <c:auto val="1"/>
        <c:lblAlgn val="ctr"/>
        <c:lblOffset val="100"/>
        <c:noMultiLvlLbl val="0"/>
      </c:catAx>
      <c:valAx>
        <c:axId val="43491492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1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0.04813</cdr:x>
      <cdr:y>0.50934</cdr:y>
    </cdr:from>
    <cdr:to>
      <cdr:x>1</cdr:x>
      <cdr:y>0.50934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F207D8B-EDE7-4DC3-B4EE-9E483A651D67}"/>
            </a:ext>
          </a:extLst>
        </cdr:cNvPr>
        <cdr:cNvCxnSpPr/>
      </cdr:nvCxnSpPr>
      <cdr:spPr>
        <a:xfrm xmlns:a="http://schemas.openxmlformats.org/drawingml/2006/main">
          <a:off x="223250" y="1612319"/>
          <a:ext cx="4415181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00B0F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0.07226</cdr:x>
      <cdr:y>0.33592</cdr:y>
    </cdr:from>
    <cdr:to>
      <cdr:x>1</cdr:x>
      <cdr:y>0.33822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F207D8B-EDE7-4DC3-B4EE-9E483A651D67}"/>
            </a:ext>
          </a:extLst>
        </cdr:cNvPr>
        <cdr:cNvCxnSpPr/>
      </cdr:nvCxnSpPr>
      <cdr:spPr>
        <a:xfrm xmlns:a="http://schemas.openxmlformats.org/drawingml/2006/main" flipV="1">
          <a:off x="320187" y="1063359"/>
          <a:ext cx="4110563" cy="7269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0.07527</cdr:x>
      <cdr:y>0.68186</cdr:y>
    </cdr:from>
    <cdr:to>
      <cdr:x>1</cdr:x>
      <cdr:y>0.68186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9A6DEBB0-6E48-448F-83B9-13E785F50AA4}"/>
            </a:ext>
          </a:extLst>
        </cdr:cNvPr>
        <cdr:cNvCxnSpPr/>
      </cdr:nvCxnSpPr>
      <cdr:spPr>
        <a:xfrm xmlns:a="http://schemas.openxmlformats.org/drawingml/2006/main">
          <a:off x="333503" y="2158411"/>
          <a:ext cx="4097247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B75DFF-A46B-474F-9887-D6B15B662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008A0-8901-4E6F-B87A-B7A48B25F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DA652-B43C-4C0E-8D0E-2A7A6304CA8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15A30-728E-4F79-8929-ED167A51FF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0D538-EB5E-415B-AB9E-47F9F4F5C6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5B3D5-5196-4D35-899B-93FB8339E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8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1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1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8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655" r:id="rId29"/>
    <p:sldLayoutId id="2147483692" r:id="rId30"/>
    <p:sldLayoutId id="2147483668" r:id="rId31"/>
    <p:sldLayoutId id="2147483669" r:id="rId32"/>
    <p:sldLayoutId id="2147483670" r:id="rId33"/>
    <p:sldLayoutId id="2147483671" r:id="rId34"/>
    <p:sldLayoutId id="2147483672" r:id="rId35"/>
    <p:sldLayoutId id="2147483673" r:id="rId36"/>
    <p:sldLayoutId id="2147483674" r:id="rId37"/>
    <p:sldLayoutId id="2147483709" r:id="rId38"/>
    <p:sldLayoutId id="2147483675" r:id="rId39"/>
    <p:sldLayoutId id="2147483676" r:id="rId40"/>
    <p:sldLayoutId id="2147483677" r:id="rId41"/>
    <p:sldLayoutId id="2147483678" r:id="rId42"/>
    <p:sldLayoutId id="2147483679" r:id="rId43"/>
    <p:sldLayoutId id="2147483680" r:id="rId44"/>
    <p:sldLayoutId id="2147483681" r:id="rId45"/>
    <p:sldLayoutId id="2147483682" r:id="rId46"/>
    <p:sldLayoutId id="2147483683" r:id="rId47"/>
    <p:sldLayoutId id="2147483684" r:id="rId48"/>
    <p:sldLayoutId id="2147483685" r:id="rId49"/>
    <p:sldLayoutId id="2147483686" r:id="rId50"/>
    <p:sldLayoutId id="2147483687" r:id="rId51"/>
    <p:sldLayoutId id="2147483688" r:id="rId52"/>
    <p:sldLayoutId id="214748368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2" r:id="rId76"/>
    <p:sldLayoutId id="2147483733" r:id="rId77"/>
    <p:sldLayoutId id="2147483703" r:id="rId78"/>
    <p:sldLayoutId id="2147483704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5644F3-8883-4DE5-BD96-22D46F5284DF}"/>
              </a:ext>
            </a:extLst>
          </p:cNvPr>
          <p:cNvSpPr/>
          <p:nvPr/>
        </p:nvSpPr>
        <p:spPr>
          <a:xfrm>
            <a:off x="4572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DE57-ED2B-4C3B-8F2C-9F13D202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Photo</a:t>
            </a:r>
            <a:br>
              <a:rPr lang="en-US" dirty="0"/>
            </a:br>
            <a:r>
              <a:rPr lang="en-US" dirty="0"/>
              <a:t>Placeholder</a:t>
            </a:r>
          </a:p>
        </p:txBody>
      </p:sp>
      <p:grpSp>
        <p:nvGrpSpPr>
          <p:cNvPr id="6" name="UTK Centered">
            <a:extLst>
              <a:ext uri="{FF2B5EF4-FFF2-40B4-BE49-F238E27FC236}">
                <a16:creationId xmlns:a16="http://schemas.microsoft.com/office/drawing/2014/main" id="{D703388B-00CA-40BB-98A0-46D9D2C67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45672" y="4109165"/>
            <a:ext cx="2661855" cy="1797998"/>
            <a:chOff x="-2931" y="-4852"/>
            <a:chExt cx="17157" cy="11589"/>
          </a:xfrm>
        </p:grpSpPr>
        <p:sp>
          <p:nvSpPr>
            <p:cNvPr id="7" name="T fill">
              <a:extLst>
                <a:ext uri="{FF2B5EF4-FFF2-40B4-BE49-F238E27FC236}">
                  <a16:creationId xmlns:a16="http://schemas.microsoft.com/office/drawing/2014/main" id="{F8F337DC-99C6-4942-91E9-4DF01F2033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ype">
              <a:extLst>
                <a:ext uri="{FF2B5EF4-FFF2-40B4-BE49-F238E27FC236}">
                  <a16:creationId xmlns:a16="http://schemas.microsoft.com/office/drawing/2014/main" id="{F4683282-A44A-426D-8F45-41B7C94022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Power T block">
              <a:extLst>
                <a:ext uri="{FF2B5EF4-FFF2-40B4-BE49-F238E27FC236}">
                  <a16:creationId xmlns:a16="http://schemas.microsoft.com/office/drawing/2014/main" id="{484D3410-884D-4A85-B18F-D1747BF0B5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" name="Picture Placeholder 19" descr="Diagram&#10;&#10;Description automatically generated">
            <a:extLst>
              <a:ext uri="{FF2B5EF4-FFF2-40B4-BE49-F238E27FC236}">
                <a16:creationId xmlns:a16="http://schemas.microsoft.com/office/drawing/2014/main" id="{A575AEB5-D589-4BCD-B24A-E146068736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b="8672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CC25C-9426-4B93-B518-FCF86B191186}"/>
              </a:ext>
            </a:extLst>
          </p:cNvPr>
          <p:cNvSpPr txBox="1"/>
          <p:nvPr/>
        </p:nvSpPr>
        <p:spPr>
          <a:xfrm>
            <a:off x="5474548" y="4266867"/>
            <a:ext cx="124290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Computer Pub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43C832-95AE-4BA6-BAEA-178D854F4AA3}"/>
              </a:ext>
            </a:extLst>
          </p:cNvPr>
          <p:cNvSpPr txBox="1"/>
          <p:nvPr/>
        </p:nvSpPr>
        <p:spPr>
          <a:xfrm>
            <a:off x="5358329" y="4656731"/>
            <a:ext cx="147534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Andrew Banks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Joshua Byers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Holland Johnson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Austin Rhodes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Dylan Sullenberger</a:t>
            </a:r>
          </a:p>
        </p:txBody>
      </p:sp>
    </p:spTree>
    <p:extLst>
      <p:ext uri="{BB962C8B-B14F-4D97-AF65-F5344CB8AC3E}">
        <p14:creationId xmlns:p14="http://schemas.microsoft.com/office/powerpoint/2010/main" val="42934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Monarch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fictional kingdom where the game is set is always ruled by a monarch.</a:t>
            </a:r>
          </a:p>
          <a:p>
            <a:endParaRPr lang="en-US" dirty="0"/>
          </a:p>
          <a:p>
            <a:r>
              <a:rPr lang="en-US" dirty="0"/>
              <a:t>Every monarch has special interests that affect entire categories of stocks.</a:t>
            </a:r>
          </a:p>
          <a:p>
            <a:endParaRPr lang="en-US" dirty="0"/>
          </a:p>
          <a:p>
            <a:r>
              <a:rPr lang="en-US" dirty="0"/>
              <a:t>After a while, the current monarch will be replaced with a new one.</a:t>
            </a:r>
          </a:p>
          <a:p>
            <a:endParaRPr lang="en-US" dirty="0"/>
          </a:p>
          <a:p>
            <a:r>
              <a:rPr lang="en-US" dirty="0"/>
              <a:t>The player can view the possible successors and see the percentage of them becoming the next monarch.</a:t>
            </a:r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FCF627F6-D175-48C8-8CDA-294107D162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r="249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0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805C-93CB-4845-B5D6-F4B880B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844C-F4DB-4550-81EE-741BC25BEA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Andrew Banks – Software developer (Focused on Event and Monarch systems).</a:t>
            </a:r>
          </a:p>
          <a:p>
            <a:r>
              <a:rPr lang="en-US" dirty="0"/>
              <a:t>Austin Rhodes – Software developer (Focused on Stock and Quest systems)</a:t>
            </a:r>
          </a:p>
          <a:p>
            <a:r>
              <a:rPr lang="en-US" dirty="0"/>
              <a:t>Joshua Byers – Software developer (CSS and Layout)</a:t>
            </a:r>
          </a:p>
          <a:p>
            <a:r>
              <a:rPr lang="en-US" dirty="0"/>
              <a:t>Holland Johnson – Art director</a:t>
            </a:r>
          </a:p>
          <a:p>
            <a:r>
              <a:rPr lang="en-US" dirty="0"/>
              <a:t>Dylan Sullenberger – Assisted in various aspects of software development. Writer.</a:t>
            </a:r>
          </a:p>
        </p:txBody>
      </p:sp>
    </p:spTree>
    <p:extLst>
      <p:ext uri="{BB962C8B-B14F-4D97-AF65-F5344CB8AC3E}">
        <p14:creationId xmlns:p14="http://schemas.microsoft.com/office/powerpoint/2010/main" val="32286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team met every Tuesday and Thursday to discuss what needed to be completed for the week.</a:t>
            </a:r>
          </a:p>
          <a:p>
            <a:endParaRPr lang="en-US" dirty="0"/>
          </a:p>
          <a:p>
            <a:r>
              <a:rPr lang="en-US" dirty="0"/>
              <a:t>The team also constantly communicated through Discord to ask questions and share ideas and ask for help</a:t>
            </a:r>
          </a:p>
        </p:txBody>
      </p:sp>
    </p:spTree>
    <p:extLst>
      <p:ext uri="{BB962C8B-B14F-4D97-AF65-F5344CB8AC3E}">
        <p14:creationId xmlns:p14="http://schemas.microsoft.com/office/powerpoint/2010/main" val="12341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 the basic goals for the project were met. (Stock trading, quests, events, monarchs).</a:t>
            </a:r>
          </a:p>
          <a:p>
            <a:r>
              <a:rPr lang="en-US" dirty="0"/>
              <a:t>There were various other features the team was hoping to add if there was extra time.</a:t>
            </a:r>
          </a:p>
          <a:p>
            <a:pPr lvl="1"/>
            <a:r>
              <a:rPr lang="en-US" dirty="0"/>
              <a:t>Starting a guild for quests that could be leveled up, ability to become the monarch, magical items that can manipulate the market.</a:t>
            </a:r>
          </a:p>
          <a:p>
            <a:r>
              <a:rPr lang="en-US" dirty="0"/>
              <a:t>There were also some basic concepts that we did not think of until late into the project that were not completed. (Save systems, Stock portfolio).</a:t>
            </a:r>
          </a:p>
        </p:txBody>
      </p:sp>
    </p:spTree>
    <p:extLst>
      <p:ext uri="{BB962C8B-B14F-4D97-AF65-F5344CB8AC3E}">
        <p14:creationId xmlns:p14="http://schemas.microsoft.com/office/powerpoint/2010/main" val="36389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Some time was lost due to:</a:t>
            </a:r>
          </a:p>
          <a:p>
            <a:pPr lvl="1"/>
            <a:r>
              <a:rPr lang="en-US" dirty="0"/>
              <a:t>Unfamiliarity with JavaScript</a:t>
            </a:r>
          </a:p>
          <a:p>
            <a:pPr lvl="1"/>
            <a:r>
              <a:rPr lang="en-US" dirty="0"/>
              <a:t>Unfamiliarity with interpreted languages</a:t>
            </a:r>
          </a:p>
          <a:p>
            <a:pPr lvl="1"/>
            <a:r>
              <a:rPr lang="en-US" dirty="0"/>
              <a:t>Unfamiliarity with a dynamically changing website</a:t>
            </a:r>
          </a:p>
          <a:p>
            <a:pPr lvl="1"/>
            <a:r>
              <a:rPr lang="en-US" dirty="0"/>
              <a:t>Unfamiliarity with type coercion. </a:t>
            </a:r>
          </a:p>
          <a:p>
            <a:pPr lvl="1"/>
            <a:endParaRPr lang="en-US" dirty="0"/>
          </a:p>
          <a:p>
            <a:r>
              <a:rPr lang="en-US" dirty="0"/>
              <a:t>Especially:</a:t>
            </a:r>
          </a:p>
          <a:p>
            <a:pPr lvl="1"/>
            <a:r>
              <a:rPr lang="en-US" dirty="0"/>
              <a:t>Getting over the GitHub learning curve to really begin collaborating.</a:t>
            </a:r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D969A33-A66F-4E6E-96FA-04EC9093E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780" y="1408789"/>
            <a:ext cx="3288080" cy="110799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[1, 2, 3] + [4, 5, 6];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</a:rPr>
              <a:t>'1,2,34,5,6'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98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–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Originally a more plan-driven approach</a:t>
            </a:r>
          </a:p>
          <a:p>
            <a:endParaRPr lang="en-US" dirty="0"/>
          </a:p>
          <a:p>
            <a:pPr lvl="1"/>
            <a:r>
              <a:rPr lang="en-US" dirty="0"/>
              <a:t>Things progressed very slowly</a:t>
            </a:r>
          </a:p>
          <a:p>
            <a:endParaRPr lang="en-US" dirty="0"/>
          </a:p>
          <a:p>
            <a:r>
              <a:rPr lang="en-US" dirty="0"/>
              <a:t>Switched to a more iterative, rapid-prototyping approach</a:t>
            </a:r>
          </a:p>
          <a:p>
            <a:endParaRPr lang="en-US" dirty="0"/>
          </a:p>
          <a:p>
            <a:pPr lvl="1"/>
            <a:r>
              <a:rPr lang="en-US" dirty="0"/>
              <a:t>Things progressed much faster (but were a little scuffed) </a:t>
            </a:r>
          </a:p>
        </p:txBody>
      </p:sp>
    </p:spTree>
    <p:extLst>
      <p:ext uri="{BB962C8B-B14F-4D97-AF65-F5344CB8AC3E}">
        <p14:creationId xmlns:p14="http://schemas.microsoft.com/office/powerpoint/2010/main" val="25511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9E51-9109-4FD8-90DD-442B50EC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EAD7E-4E52-4AAE-96B1-0516ECD57B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project went well, but there’s more work to be done to make a polished game.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team worked well together; communication was easy.</a:t>
            </a:r>
          </a:p>
          <a:p>
            <a:endParaRPr lang="en-US" dirty="0"/>
          </a:p>
          <a:p>
            <a:r>
              <a:rPr lang="en-US" dirty="0"/>
              <a:t>Development was the cause of most our problems.</a:t>
            </a:r>
          </a:p>
        </p:txBody>
      </p:sp>
    </p:spTree>
    <p:extLst>
      <p:ext uri="{BB962C8B-B14F-4D97-AF65-F5344CB8AC3E}">
        <p14:creationId xmlns:p14="http://schemas.microsoft.com/office/powerpoint/2010/main" val="7651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499E4-B010-4CAE-9D72-31228B483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F3E52E-EF5C-4F1B-85DB-86102FF6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105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89F90-9B30-48A2-846D-CA1C0C8D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E280C9-2D45-449E-B1D9-399C5DBDEA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 based clicker game based on the stock market.</a:t>
            </a:r>
          </a:p>
          <a:p>
            <a:endParaRPr lang="en-US" dirty="0"/>
          </a:p>
          <a:p>
            <a:r>
              <a:rPr lang="en-US" dirty="0"/>
              <a:t>Fantasy theme to keep things fun and interesting.</a:t>
            </a:r>
          </a:p>
          <a:p>
            <a:endParaRPr lang="en-US" dirty="0"/>
          </a:p>
          <a:p>
            <a:r>
              <a:rPr lang="en-US" dirty="0"/>
              <a:t>Event, quest, and monarchy systems used to spice up gameplay and add element of randomness.</a:t>
            </a:r>
          </a:p>
          <a:p>
            <a:endParaRPr lang="en-US" dirty="0"/>
          </a:p>
          <a:p>
            <a:r>
              <a:rPr lang="en-US" dirty="0"/>
              <a:t>Lightweight and runs in any browser using only HTML, CSS, and JS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C536-FDD6-4F55-9D34-44E16531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5284-D223-46AF-B351-08E55F09CD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Our product provides a casual gaming experience for audiences of any 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Players can try to play the odds by keeping track of events and paying attention to shifts in the monarchy…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…or can simply buy stocks and let the game run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19238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Stock Prices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3FE21C-06DE-4993-A205-93851B1BB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6537961" cy="4057463"/>
          </a:xfrm>
        </p:spPr>
        <p:txBody>
          <a:bodyPr/>
          <a:lstStyle/>
          <a:p>
            <a:r>
              <a:rPr lang="en-US" dirty="0"/>
              <a:t>How do we simulate trading in a real time market?</a:t>
            </a:r>
          </a:p>
          <a:p>
            <a:r>
              <a:rPr lang="en-US" dirty="0"/>
              <a:t>Just three parameters: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Volatility</a:t>
            </a:r>
          </a:p>
          <a:p>
            <a:r>
              <a:rPr lang="en-US" dirty="0"/>
              <a:t>Every second, the game updates the price of each stock based on RNG + these parameters.</a:t>
            </a:r>
          </a:p>
          <a:p>
            <a:r>
              <a:rPr lang="en-US" dirty="0"/>
              <a:t>All other systems only manipulate these values.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46F64CA-F380-4D0D-BCEC-C706E1C1AFF8}"/>
              </a:ext>
            </a:extLst>
          </p:cNvPr>
          <p:cNvSpPr txBox="1">
            <a:spLocks/>
          </p:cNvSpPr>
          <p:nvPr/>
        </p:nvSpPr>
        <p:spPr>
          <a:xfrm>
            <a:off x="7155180" y="708661"/>
            <a:ext cx="4754880" cy="45948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9144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every day: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RNG determines daily price shift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let move = rand() * vol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// Price will trend towards ‘bias’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if price &gt; (bias + vol):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price +=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 if price &lt; (bias – vol):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price -=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if coin_flip():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price += move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else: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   price -= move</a:t>
            </a:r>
          </a:p>
        </p:txBody>
      </p:sp>
    </p:spTree>
    <p:extLst>
      <p:ext uri="{BB962C8B-B14F-4D97-AF65-F5344CB8AC3E}">
        <p14:creationId xmlns:p14="http://schemas.microsoft.com/office/powerpoint/2010/main" val="140560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Controls the price that the stock will hover around</a:t>
            </a:r>
          </a:p>
          <a:p>
            <a:endParaRPr lang="en-US" dirty="0"/>
          </a:p>
          <a:p>
            <a:r>
              <a:rPr lang="en-US" dirty="0"/>
              <a:t>Useful for creating long-term movements up or down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405559"/>
              </p:ext>
            </p:extLst>
          </p:nvPr>
        </p:nvGraphicFramePr>
        <p:xfrm>
          <a:off x="6621498" y="1505906"/>
          <a:ext cx="4638431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291AE1-17FF-4C87-841D-6FCF842780E8}"/>
              </a:ext>
            </a:extLst>
          </p:cNvPr>
          <p:cNvSpPr txBox="1"/>
          <p:nvPr/>
        </p:nvSpPr>
        <p:spPr>
          <a:xfrm>
            <a:off x="6017130" y="2903983"/>
            <a:ext cx="5748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B0F0"/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7811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Controls the amount a stock can change per day</a:t>
            </a:r>
          </a:p>
          <a:p>
            <a:endParaRPr lang="en-US" dirty="0"/>
          </a:p>
          <a:p>
            <a:r>
              <a:rPr lang="en-US" dirty="0"/>
              <a:t>Increases the speed of rising and falling trends</a:t>
            </a:r>
          </a:p>
          <a:p>
            <a:endParaRPr lang="en-US" dirty="0"/>
          </a:p>
          <a:p>
            <a:r>
              <a:rPr lang="en-US" dirty="0"/>
              <a:t>Useful for creating short-term instability, or pushing a stock to a new bias faster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213089"/>
              </p:ext>
            </p:extLst>
          </p:nvPr>
        </p:nvGraphicFramePr>
        <p:xfrm>
          <a:off x="7111829" y="1505906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90CC7F-9D00-461D-821E-A0D173E2A8C9}"/>
              </a:ext>
            </a:extLst>
          </p:cNvPr>
          <p:cNvSpPr txBox="1"/>
          <p:nvPr/>
        </p:nvSpPr>
        <p:spPr>
          <a:xfrm>
            <a:off x="5956451" y="3014064"/>
            <a:ext cx="70583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rgbClr val="FF0000"/>
                </a:solidFill>
              </a:rPr>
              <a:t>Volatility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6C9F928-FBB0-45B2-9ED2-7947D3CFBD75}"/>
              </a:ext>
            </a:extLst>
          </p:cNvPr>
          <p:cNvSpPr/>
          <p:nvPr/>
        </p:nvSpPr>
        <p:spPr>
          <a:xfrm>
            <a:off x="6779231" y="2601360"/>
            <a:ext cx="269269" cy="105624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Examples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6143545-8237-4C85-8D45-94EA153DA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176747"/>
              </p:ext>
            </p:extLst>
          </p:nvPr>
        </p:nvGraphicFramePr>
        <p:xfrm>
          <a:off x="827743" y="2492862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68A1F-24DD-494A-B0A0-EC1E9BA6EA83}"/>
              </a:ext>
            </a:extLst>
          </p:cNvPr>
          <p:cNvCxnSpPr>
            <a:cxnSpLocks/>
          </p:cNvCxnSpPr>
          <p:nvPr/>
        </p:nvCxnSpPr>
        <p:spPr>
          <a:xfrm>
            <a:off x="1257583" y="5052391"/>
            <a:ext cx="1305338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68A1F-24DD-494A-B0A0-EC1E9BA6EA83}"/>
              </a:ext>
            </a:extLst>
          </p:cNvPr>
          <p:cNvCxnSpPr>
            <a:cxnSpLocks/>
          </p:cNvCxnSpPr>
          <p:nvPr/>
        </p:nvCxnSpPr>
        <p:spPr>
          <a:xfrm>
            <a:off x="2562921" y="3429000"/>
            <a:ext cx="2652472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F117D3-526F-41F1-8B07-47B280813ED3}"/>
              </a:ext>
            </a:extLst>
          </p:cNvPr>
          <p:cNvCxnSpPr>
            <a:cxnSpLocks/>
          </p:cNvCxnSpPr>
          <p:nvPr/>
        </p:nvCxnSpPr>
        <p:spPr>
          <a:xfrm>
            <a:off x="2562921" y="3429000"/>
            <a:ext cx="0" cy="1623391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E597A-4401-49F4-AB48-4E8E76B98D79}"/>
              </a:ext>
            </a:extLst>
          </p:cNvPr>
          <p:cNvSpPr txBox="1"/>
          <p:nvPr/>
        </p:nvSpPr>
        <p:spPr>
          <a:xfrm>
            <a:off x="1458401" y="4009863"/>
            <a:ext cx="105798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i="1" dirty="0">
                <a:latin typeface="Consolas" panose="020B0609020204030204" pitchFamily="49" charset="0"/>
              </a:rPr>
              <a:t>bias += 8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6710EBA-EF1B-4B8E-9799-0417D04723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440671"/>
              </p:ext>
            </p:extLst>
          </p:nvPr>
        </p:nvGraphicFramePr>
        <p:xfrm>
          <a:off x="6933507" y="2492862"/>
          <a:ext cx="4430750" cy="316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058EEE-64ED-46AB-AD9A-66BE6B09D6EA}"/>
              </a:ext>
            </a:extLst>
          </p:cNvPr>
          <p:cNvCxnSpPr>
            <a:cxnSpLocks/>
          </p:cNvCxnSpPr>
          <p:nvPr/>
        </p:nvCxnSpPr>
        <p:spPr>
          <a:xfrm>
            <a:off x="7276718" y="5067608"/>
            <a:ext cx="3884923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AF098-AA69-4335-BC9A-A514433F9272}"/>
              </a:ext>
            </a:extLst>
          </p:cNvPr>
          <p:cNvCxnSpPr>
            <a:cxnSpLocks/>
          </p:cNvCxnSpPr>
          <p:nvPr/>
        </p:nvCxnSpPr>
        <p:spPr>
          <a:xfrm>
            <a:off x="8032090" y="3444217"/>
            <a:ext cx="0" cy="1623391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D290E5-6110-4B82-8358-53DE631E7A1A}"/>
              </a:ext>
            </a:extLst>
          </p:cNvPr>
          <p:cNvSpPr txBox="1"/>
          <p:nvPr/>
        </p:nvSpPr>
        <p:spPr>
          <a:xfrm>
            <a:off x="8319049" y="3532622"/>
            <a:ext cx="116378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i="1" dirty="0">
                <a:latin typeface="Consolas" panose="020B0609020204030204" pitchFamily="49" charset="0"/>
              </a:rPr>
              <a:t>price += 8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3DF18F9-6121-4CC0-BD13-B275BB0F8A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485236"/>
            <a:ext cx="11010881" cy="890176"/>
          </a:xfrm>
        </p:spPr>
        <p:txBody>
          <a:bodyPr>
            <a:normAutofit fontScale="92500"/>
          </a:bodyPr>
          <a:lstStyle/>
          <a:p>
            <a:r>
              <a:rPr lang="en-US" dirty="0"/>
              <a:t>Can create a wide variety of price movements</a:t>
            </a:r>
          </a:p>
          <a:p>
            <a:r>
              <a:rPr lang="en-US" dirty="0"/>
              <a:t>Gives players the opportunity to capitalize on random events or quest consequences</a:t>
            </a:r>
          </a:p>
        </p:txBody>
      </p:sp>
    </p:spTree>
    <p:extLst>
      <p:ext uri="{BB962C8B-B14F-4D97-AF65-F5344CB8AC3E}">
        <p14:creationId xmlns:p14="http://schemas.microsoft.com/office/powerpoint/2010/main" val="35482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Offer a risk/reward opportunity</a:t>
            </a:r>
          </a:p>
          <a:p>
            <a:endParaRPr lang="en-US" dirty="0"/>
          </a:p>
          <a:p>
            <a:r>
              <a:rPr lang="en-US" dirty="0"/>
              <a:t>Cost money to begin, but usually yield multiplicative rewards.</a:t>
            </a:r>
          </a:p>
          <a:p>
            <a:endParaRPr lang="en-US" dirty="0"/>
          </a:p>
          <a:p>
            <a:r>
              <a:rPr lang="en-US" dirty="0"/>
              <a:t>Some quests can fail dramatically, with players losing a lot of gold.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33915-B2F0-4627-9698-BDA957E207F5}"/>
              </a:ext>
            </a:extLst>
          </p:cNvPr>
          <p:cNvSpPr txBox="1"/>
          <p:nvPr/>
        </p:nvSpPr>
        <p:spPr>
          <a:xfrm>
            <a:off x="7391400" y="1436182"/>
            <a:ext cx="4030980" cy="30008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0" bIns="0" rtlCol="0">
            <a:spAutoFit/>
          </a:bodyPr>
          <a:lstStyle/>
          <a:p>
            <a:pPr algn="l"/>
            <a:r>
              <a:rPr lang="en-US" b="1" dirty="0"/>
              <a:t>Manipulate Wine Prices:</a:t>
            </a:r>
          </a:p>
          <a:p>
            <a:r>
              <a:rPr lang="en-US" dirty="0"/>
              <a:t>Cost: 25 gold</a:t>
            </a:r>
          </a:p>
          <a:p>
            <a:r>
              <a:rPr lang="en-US" dirty="0"/>
              <a:t>Cooldown: 60 seconds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Success! (90% Chance):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  price *= 2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  vol += 5</a:t>
            </a:r>
          </a:p>
          <a:p>
            <a:pPr algn="l"/>
            <a:endParaRPr lang="en-US" sz="1500" i="1" dirty="0">
              <a:latin typeface="Consolas" panose="020B0609020204030204" pitchFamily="49" charset="0"/>
            </a:endParaRPr>
          </a:p>
          <a:p>
            <a:pPr algn="l"/>
            <a:r>
              <a:rPr lang="en-US" sz="1500" dirty="0"/>
              <a:t>Fail, wine crash imminent (10% Chance):</a:t>
            </a:r>
          </a:p>
          <a:p>
            <a:r>
              <a:rPr lang="en-US" sz="1500" dirty="0"/>
              <a:t>  </a:t>
            </a:r>
            <a:r>
              <a:rPr lang="en-US" sz="1500" i="1" dirty="0">
                <a:latin typeface="Consolas" panose="020B0609020204030204" pitchFamily="49" charset="0"/>
              </a:rPr>
              <a:t>price /= 2</a:t>
            </a:r>
          </a:p>
          <a:p>
            <a:r>
              <a:rPr lang="en-US" sz="1500" dirty="0"/>
              <a:t>  </a:t>
            </a:r>
            <a:r>
              <a:rPr lang="en-US" sz="1500" i="1" dirty="0">
                <a:latin typeface="Consolas" panose="020B0609020204030204" pitchFamily="49" charset="0"/>
              </a:rPr>
              <a:t>bias /= 2</a:t>
            </a:r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7565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244F-7246-4287-9F98-E3E92771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Tech: Event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41D1-DAE7-4CFC-B3D2-FC1D69A20B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time passes, dynamic events will occur that fit into the fantasy game world.</a:t>
            </a:r>
          </a:p>
          <a:p>
            <a:endParaRPr lang="en-US" dirty="0"/>
          </a:p>
          <a:p>
            <a:r>
              <a:rPr lang="en-US" dirty="0"/>
              <a:t>Events shift the bias and volatility of various stocks when they occur.</a:t>
            </a:r>
          </a:p>
          <a:p>
            <a:endParaRPr lang="en-US" dirty="0"/>
          </a:p>
          <a:p>
            <a:r>
              <a:rPr lang="en-US" dirty="0"/>
              <a:t>The shift in volatility is temporary to replicate real life stock movement, but the change in bias is permanent.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 descr="Diagram, text, letter&#10;&#10;Description automatically generated">
            <a:extLst>
              <a:ext uri="{FF2B5EF4-FFF2-40B4-BE49-F238E27FC236}">
                <a16:creationId xmlns:a16="http://schemas.microsoft.com/office/drawing/2014/main" id="{D90A1F95-3CAC-436B-BD2B-75D4864B36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t="2153" r="21628" b="44019"/>
          <a:stretch/>
        </p:blipFill>
        <p:spPr>
          <a:xfrm>
            <a:off x="6096000" y="0"/>
            <a:ext cx="6096000" cy="329184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AF9FB-A5F9-419F-9B40-2555F6E5C60B}"/>
              </a:ext>
            </a:extLst>
          </p:cNvPr>
          <p:cNvSpPr txBox="1"/>
          <p:nvPr/>
        </p:nvSpPr>
        <p:spPr>
          <a:xfrm>
            <a:off x="6492240" y="3764280"/>
            <a:ext cx="5036820" cy="19851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0" bIns="0" rtlCol="0">
            <a:spAutoFit/>
          </a:bodyPr>
          <a:lstStyle/>
          <a:p>
            <a:pPr algn="l"/>
            <a:r>
              <a:rPr lang="en-US" dirty="0"/>
              <a:t>Save the dragons!</a:t>
            </a:r>
          </a:p>
          <a:p>
            <a:pPr algn="l"/>
            <a:endParaRPr lang="en-US" sz="1500" dirty="0"/>
          </a:p>
          <a:p>
            <a:pPr algn="l"/>
            <a:r>
              <a:rPr lang="en-US" sz="1500" dirty="0"/>
              <a:t>Activists have insisted that people stop killing dragons for their scales.</a:t>
            </a:r>
          </a:p>
          <a:p>
            <a:pPr algn="l"/>
            <a:endParaRPr lang="en-US" sz="1500" dirty="0"/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bias -= 5;</a:t>
            </a:r>
          </a:p>
          <a:p>
            <a:pPr algn="l"/>
            <a:r>
              <a:rPr lang="en-US" sz="1500" i="1" dirty="0">
                <a:latin typeface="Consolas" panose="020B0609020204030204" pitchFamily="49" charset="0"/>
              </a:rPr>
              <a:t>vol += 5;</a:t>
            </a:r>
          </a:p>
          <a:p>
            <a:pPr algn="l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530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58595B"/>
      </a:hlink>
      <a:folHlink>
        <a:srgbClr val="58595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</TotalTime>
  <Words>886</Words>
  <Application>Microsoft Office PowerPoint</Application>
  <PresentationFormat>Widescreen</PresentationFormat>
  <Paragraphs>147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Arial Nova Light</vt:lpstr>
      <vt:lpstr>Calibri</vt:lpstr>
      <vt:lpstr>Consolas</vt:lpstr>
      <vt:lpstr>Roboto</vt:lpstr>
      <vt:lpstr>UTK 2020_Orange</vt:lpstr>
      <vt:lpstr>Custom Photo Placeholder</vt:lpstr>
      <vt:lpstr>Introduction</vt:lpstr>
      <vt:lpstr>Customer Value</vt:lpstr>
      <vt:lpstr>Tech: Stock Prices</vt:lpstr>
      <vt:lpstr>Tech: Bias</vt:lpstr>
      <vt:lpstr>Tech: Volatility</vt:lpstr>
      <vt:lpstr>Tech: Examples</vt:lpstr>
      <vt:lpstr>Tech: Quests</vt:lpstr>
      <vt:lpstr>Tech: Event System</vt:lpstr>
      <vt:lpstr>Tech: Monarch System</vt:lpstr>
      <vt:lpstr>The Team</vt:lpstr>
      <vt:lpstr>Project Management</vt:lpstr>
      <vt:lpstr>Project Management</vt:lpstr>
      <vt:lpstr>Project Management</vt:lpstr>
      <vt:lpstr>Reflection – Design Process</vt:lpstr>
      <vt:lpstr>Reflection - Overall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Banks, Andrew James</cp:lastModifiedBy>
  <cp:revision>165</cp:revision>
  <dcterms:created xsi:type="dcterms:W3CDTF">2019-10-24T14:01:45Z</dcterms:created>
  <dcterms:modified xsi:type="dcterms:W3CDTF">2021-04-22T18:42:36Z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</Properties>
</file>